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05" r:id="rId12"/>
    <p:sldId id="288" r:id="rId13"/>
    <p:sldId id="257" r:id="rId14"/>
    <p:sldId id="258" r:id="rId15"/>
    <p:sldId id="284" r:id="rId16"/>
    <p:sldId id="314" r:id="rId17"/>
    <p:sldId id="264" r:id="rId18"/>
    <p:sldId id="270" r:id="rId19"/>
    <p:sldId id="289" r:id="rId20"/>
    <p:sldId id="268" r:id="rId21"/>
    <p:sldId id="269" r:id="rId22"/>
    <p:sldId id="285" r:id="rId23"/>
    <p:sldId id="315" r:id="rId24"/>
    <p:sldId id="266" r:id="rId25"/>
    <p:sldId id="271" r:id="rId26"/>
    <p:sldId id="306" r:id="rId27"/>
    <p:sldId id="303" r:id="rId28"/>
    <p:sldId id="301" r:id="rId29"/>
    <p:sldId id="304" r:id="rId30"/>
    <p:sldId id="311" r:id="rId31"/>
    <p:sldId id="300" r:id="rId32"/>
    <p:sldId id="308" r:id="rId33"/>
    <p:sldId id="273" r:id="rId34"/>
    <p:sldId id="275" r:id="rId35"/>
    <p:sldId id="274" r:id="rId36"/>
    <p:sldId id="277" r:id="rId37"/>
    <p:sldId id="276" r:id="rId38"/>
    <p:sldId id="309" r:id="rId39"/>
    <p:sldId id="281" r:id="rId40"/>
    <p:sldId id="280" r:id="rId41"/>
    <p:sldId id="278" r:id="rId42"/>
    <p:sldId id="312" r:id="rId43"/>
    <p:sldId id="279" r:id="rId44"/>
    <p:sldId id="310" r:id="rId45"/>
    <p:sldId id="298" r:id="rId46"/>
    <p:sldId id="296" r:id="rId47"/>
    <p:sldId id="294" r:id="rId48"/>
    <p:sldId id="313" r:id="rId49"/>
    <p:sldId id="29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465C6-791F-1FB9-D47F-D8462E01E677}" v="1639" dt="2022-04-08T21:53:14.044"/>
    <p1510:client id="{360C524B-B00A-4660-BDFF-70025FDCAA2A}" v="1476" dt="2022-04-06T04:19:32.018"/>
    <p1510:client id="{43D1EF45-C753-CF11-F0A3-2BC633EDC1CD}" v="925" dt="2022-04-08T02:51:33.055"/>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8.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Routing Studio Examples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lstStyle/>
          <a:p>
            <a:r>
              <a:rPr lang="en-US">
                <a:cs typeface="Calibri Light"/>
              </a:rPr>
              <a:t>Note: submit workspace if upgrading to Kent</a:t>
            </a:r>
            <a:br>
              <a:rPr lang="en-US">
                <a:cs typeface="Calibri Light"/>
              </a:rPr>
            </a:br>
            <a:r>
              <a:rPr lang="en-US" sz="2000">
                <a:cs typeface="Calibri Light"/>
              </a:rPr>
              <a:t>this adds the new Studio</a:t>
            </a:r>
            <a:endParaRPr lang="en-US" sz="200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0515600" cy="4351338"/>
          </a:xfrm>
        </p:spPr>
        <p:txBody>
          <a:bodyPr vert="horz" lIns="91440" tIns="45720" rIns="91440" bIns="45720" rtlCol="0" anchor="t">
            <a:normAutofit fontScale="77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a:t>
            </a:r>
            <a:r>
              <a:rPr lang="en-US" dirty="0" err="1">
                <a:cs typeface="Calibri"/>
              </a:rPr>
              <a:t>problen</a:t>
            </a:r>
            <a:r>
              <a:rPr lang="en-US" dirty="0">
                <a:cs typeface="Calibri"/>
              </a:rPr>
              <a:t>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Tree>
    <p:extLst>
      <p:ext uri="{BB962C8B-B14F-4D97-AF65-F5344CB8AC3E}">
        <p14:creationId xmlns:p14="http://schemas.microsoft.com/office/powerpoint/2010/main" val="3249282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a:cs typeface="Calibri Light"/>
              </a:rPr>
              <a:t>Example1: Routing Between 2 Data Centers </a:t>
            </a:r>
            <a:r>
              <a:rPr lang="en-US" sz="2000">
                <a:cs typeface="Calibri Light"/>
              </a:rPr>
              <a:t>L2 EVPN and L3 Edge on Enterprise Routers</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a:cs typeface="Calibri Light"/>
              </a:rPr>
              <a:t>Routing Between 2 DCs, L2EVPN in each DC</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2485693" y="1825625"/>
            <a:ext cx="7220613" cy="4351338"/>
          </a:xfrm>
        </p:spPr>
      </p:pic>
    </p:spTree>
    <p:extLst>
      <p:ext uri="{BB962C8B-B14F-4D97-AF65-F5344CB8AC3E}">
        <p14:creationId xmlns:p14="http://schemas.microsoft.com/office/powerpoint/2010/main" val="83693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974046259"/>
              </p:ext>
            </p:extLst>
          </p:nvPr>
        </p:nvGraphicFramePr>
        <p:xfrm>
          <a:off x="736316" y="1648145"/>
          <a:ext cx="10789800" cy="4617590"/>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2173965142"/>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a:t>eos1</a:t>
                      </a:r>
                    </a:p>
                  </a:txBody>
                  <a:tcPr marL="108783" marR="108783" marT="54392" marB="54392"/>
                </a:tc>
                <a:tc>
                  <a:txBody>
                    <a:bodyPr/>
                    <a:lstStyle/>
                    <a:p>
                      <a:pPr lvl="0">
                        <a:buNone/>
                      </a:pPr>
                      <a:r>
                        <a:rPr lang="en-US" sz="2100"/>
                        <a:t>eos2</a:t>
                      </a:r>
                    </a:p>
                  </a:txBody>
                  <a:tcPr marL="108783" marR="108783" marT="54391" marB="54391"/>
                </a:tc>
                <a:tc>
                  <a:txBody>
                    <a:bodyPr/>
                    <a:lstStyle/>
                    <a:p>
                      <a:pPr lvl="0">
                        <a:buNone/>
                      </a:pPr>
                      <a:r>
                        <a:rPr lang="en-US" sz="2100"/>
                        <a:t>eos5</a:t>
                      </a:r>
                    </a:p>
                  </a:txBody>
                  <a:tcPr marL="108783" marR="108783" marT="54391" marB="54391"/>
                </a:tc>
                <a:tc>
                  <a:txBody>
                    <a:bodyPr/>
                    <a:lstStyle/>
                    <a:p>
                      <a:r>
                        <a:rPr lang="en-US" sz="2100"/>
                        <a:t>eos6</a:t>
                      </a:r>
                    </a:p>
                  </a:txBody>
                  <a:tcPr marL="108783" marR="108783" marT="54392" marB="54392"/>
                </a:tc>
                <a:tc>
                  <a:txBody>
                    <a:bodyPr/>
                    <a:lstStyle/>
                    <a:p>
                      <a:r>
                        <a:rPr lang="en-US" sz="2100"/>
                        <a:t>eos14</a:t>
                      </a:r>
                    </a:p>
                  </a:txBody>
                  <a:tcPr marL="108783" marR="108783" marT="54392" marB="54392"/>
                </a:tc>
                <a:tc>
                  <a:txBody>
                    <a:bodyPr/>
                    <a:lstStyle/>
                    <a:p>
                      <a:r>
                        <a:rPr lang="en-US" sz="2100"/>
                        <a:t>eos8</a:t>
                      </a:r>
                    </a:p>
                  </a:txBody>
                  <a:tcPr marL="108783" marR="108783" marT="54392" marB="54392"/>
                </a:tc>
                <a:tc>
                  <a:txBody>
                    <a:bodyPr/>
                    <a:lstStyle/>
                    <a:p>
                      <a:r>
                        <a:rPr lang="en-US" sz="2100"/>
                        <a:t>eos3</a:t>
                      </a:r>
                    </a:p>
                  </a:txBody>
                  <a:tcPr marL="108783" marR="108783" marT="54392" marB="54392"/>
                </a:tc>
                <a:tc>
                  <a:txBody>
                    <a:bodyPr/>
                    <a:lstStyle/>
                    <a:p>
                      <a:r>
                        <a:rPr lang="en-US" sz="2100"/>
                        <a:t>eos4</a:t>
                      </a:r>
                    </a:p>
                  </a:txBody>
                  <a:tcPr marL="108783" marR="108783" marT="54392" marB="54392"/>
                </a:tc>
                <a:tc>
                  <a:txBody>
                    <a:bodyPr/>
                    <a:lstStyle/>
                    <a:p>
                      <a:r>
                        <a:rPr lang="en-US" sz="2100"/>
                        <a:t>eos9</a:t>
                      </a:r>
                    </a:p>
                  </a:txBody>
                  <a:tcPr marL="108783" marR="108783" marT="54392" marB="54392"/>
                </a:tc>
                <a:tc>
                  <a:txBody>
                    <a:bodyPr/>
                    <a:lstStyle/>
                    <a:p>
                      <a:r>
                        <a:rPr lang="en-US" sz="2100"/>
                        <a:t>eos18</a:t>
                      </a:r>
                    </a:p>
                  </a:txBody>
                  <a:tcPr marL="108783" marR="108783" marT="54392" marB="54392"/>
                </a:tc>
                <a:tc>
                  <a:txBody>
                    <a:bodyPr/>
                    <a:lstStyle/>
                    <a:p>
                      <a:pPr lvl="0">
                        <a:buNone/>
                      </a:pPr>
                      <a:r>
                        <a:rPr lang="en-US" sz="210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a:t>Network</a:t>
                      </a:r>
                      <a:r>
                        <a:rPr lang="en-US" sz="1000" b="0" i="0" u="none" strike="noStrike" noProof="0"/>
                        <a:t>:DC14-6-8End-device</a:t>
                      </a:r>
                      <a:endParaRPr lang="en-US"/>
                    </a:p>
                  </a:txBody>
                  <a:tcPr marL="108783" marR="108783" marT="54391" marB="54391"/>
                </a:tc>
                <a:tc>
                  <a:txBody>
                    <a:bodyPr/>
                    <a:lstStyle/>
                    <a:p>
                      <a:pPr lvl="0">
                        <a:buNone/>
                      </a:pPr>
                      <a:r>
                        <a:rPr lang="en-US" sz="1000" b="1" i="0" u="none" strike="noStrike" noProof="0">
                          <a:latin typeface="Calibri"/>
                        </a:rPr>
                        <a:t>Network</a:t>
                      </a:r>
                      <a:r>
                        <a:rPr lang="en-US" sz="1000" b="0" i="0" u="none" strike="noStrike" noProof="0">
                          <a:latin typeface="Calibri"/>
                        </a:rPr>
                        <a:t>:DC9-3-4End-device</a:t>
                      </a:r>
                      <a:endParaRPr lang="en-US"/>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a:latin typeface="Calibri"/>
                        </a:rPr>
                        <a:t>Edge Router Domain Tag</a:t>
                      </a:r>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a:t>Edge-Router-Domain</a:t>
                      </a:r>
                      <a:r>
                        <a:rPr lang="en-US" sz="1000" b="0" i="0" u="none" strike="noStrike" noProof="0"/>
                        <a:t>:5</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:18</a:t>
                      </a:r>
                      <a:endParaRPr lang="en-US"/>
                    </a:p>
                  </a:txBody>
                  <a:tcPr marL="108783" marR="108783" marT="54391" marB="54391"/>
                </a:tc>
                <a:tc>
                  <a:txBody>
                    <a:bodyPr/>
                    <a:lstStyle/>
                    <a:p>
                      <a:pPr lvl="0">
                        <a:buNone/>
                      </a:pPr>
                      <a:r>
                        <a:rPr lang="en-US" sz="1000" b="1" i="0" u="none" strike="noStrike" noProof="0"/>
                        <a:t>Edge-Router-Domain</a:t>
                      </a:r>
                      <a:r>
                        <a:rPr lang="en-US" sz="1000" b="0" i="0" u="none" strike="noStrike" noProof="0"/>
                        <a:t>:20</a:t>
                      </a:r>
                      <a:endParaRPr lang="en-US"/>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50" b="1" i="0" u="none" strike="noStrike" noProof="0">
                          <a:latin typeface="Calibri"/>
                        </a:rPr>
                        <a:t>DC</a:t>
                      </a:r>
                      <a:r>
                        <a:rPr lang="en-US" sz="1050" b="0" i="0" u="none" strike="noStrike" noProof="0">
                          <a:latin typeface="Calibri"/>
                        </a:rPr>
                        <a:t>:9-4-3</a:t>
                      </a:r>
                      <a:endParaRPr lang="en-US" sz="105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a:latin typeface="Calibri"/>
                        </a:rPr>
                        <a:t>Leaf-Domain</a:t>
                      </a:r>
                      <a:r>
                        <a:rPr lang="en-US" sz="1050" b="0" i="0" u="none" strike="noStrike" noProof="0">
                          <a:latin typeface="Calibri"/>
                        </a:rPr>
                        <a:t>:1</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:2</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:3</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:4</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a:cs typeface="Calibri Light"/>
              </a:rPr>
              <a:t>Example 2 Routing between DCs L3EVPN</a:t>
            </a:r>
            <a:endParaRPr lang="en-US"/>
          </a:p>
        </p:txBody>
      </p:sp>
    </p:spTree>
    <p:extLst>
      <p:ext uri="{BB962C8B-B14F-4D97-AF65-F5344CB8AC3E}">
        <p14:creationId xmlns:p14="http://schemas.microsoft.com/office/powerpoint/2010/main" val="142882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51380" y="3974636"/>
            <a:ext cx="4008634" cy="2621855"/>
          </a:xfrm>
        </p:spPr>
        <p:txBody>
          <a:bodyPr vert="horz" lIns="91440" tIns="45720" rIns="91440" bIns="45720" rtlCol="0" anchor="t">
            <a:normAutofit/>
          </a:bodyPr>
          <a:lstStyle/>
          <a:p>
            <a:r>
              <a:rPr lang="en-US">
                <a:cs typeface="Calibri"/>
              </a:rPr>
              <a:t>Enterprise Routing</a:t>
            </a:r>
          </a:p>
          <a:p>
            <a:r>
              <a:rPr lang="en-US">
                <a:cs typeface="Calibri"/>
              </a:rPr>
              <a:t>Inventory and Topology</a:t>
            </a:r>
          </a:p>
          <a:p>
            <a:r>
              <a:rPr lang="en-US">
                <a:cs typeface="Calibri"/>
              </a:rPr>
              <a:t>Interface Configuration</a:t>
            </a:r>
          </a:p>
          <a:p>
            <a:r>
              <a:rPr lang="en-US">
                <a:cs typeface="Calibri"/>
              </a:rPr>
              <a:t>EVPN Services</a:t>
            </a:r>
          </a:p>
          <a:p>
            <a:r>
              <a:rPr lang="en-US">
                <a:cs typeface="Calibri"/>
              </a:rPr>
              <a:t>L3LS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a:cs typeface="Calibri"/>
              </a:rPr>
              <a:t>Arista Avanced Routing ATDs are used for these examples because they are an easy environment for getting familiar with interop between Studios required to configure complete networks.</a:t>
            </a:r>
            <a:endParaRPr lang="en-US"/>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DC to DC L2EVPN</a:t>
            </a:r>
          </a:p>
          <a:p>
            <a:r>
              <a:rPr lang="en-US">
                <a:cs typeface="Calibri"/>
              </a:rPr>
              <a:t>DC to DC L3EVPN</a:t>
            </a:r>
          </a:p>
          <a:p>
            <a:r>
              <a:rPr lang="en-US">
                <a:cs typeface="Calibri"/>
              </a:rPr>
              <a:t>Campus to ISP</a:t>
            </a:r>
          </a:p>
          <a:p>
            <a:r>
              <a:rPr lang="en-US">
                <a:cs typeface="Calibri"/>
              </a:rPr>
              <a:t>Campus to Campus Routed</a:t>
            </a:r>
          </a:p>
          <a:p>
            <a:r>
              <a:rPr lang="en-US">
                <a:cs typeface="Calibri"/>
              </a:rPr>
              <a:t>Campus to Campus L2 stretch L2EVPN</a:t>
            </a:r>
          </a:p>
          <a:p>
            <a:endParaRPr lang="en-US">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Routing Between 2 DCs, L3EVPN in each DC</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a:t>
            </a:r>
            <a:endParaRPr lang="en-US" dirty="0"/>
          </a:p>
        </p:txBody>
      </p:sp>
    </p:spTree>
    <p:extLst>
      <p:ext uri="{BB962C8B-B14F-4D97-AF65-F5344CB8AC3E}">
        <p14:creationId xmlns:p14="http://schemas.microsoft.com/office/powerpoint/2010/main" val="3698260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Routing Between 2 Data Centers </a:t>
            </a:r>
            <a:br>
              <a:rPr lang="en-US" dirty="0">
                <a:ea typeface="+mj-lt"/>
                <a:cs typeface="+mj-lt"/>
              </a:rPr>
            </a:br>
            <a:r>
              <a:rPr lang="en-US" sz="2000" dirty="0">
                <a:ea typeface="+mj-lt"/>
                <a:cs typeface="+mj-lt"/>
              </a:rPr>
              <a:t>L3EVPN is the Core Network and in the DCs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609119" y="634135"/>
            <a:ext cx="10890636" cy="5939992"/>
          </a:xfrm>
        </p:spPr>
      </p:pic>
    </p:spTree>
    <p:extLst>
      <p:ext uri="{BB962C8B-B14F-4D97-AF65-F5344CB8AC3E}">
        <p14:creationId xmlns:p14="http://schemas.microsoft.com/office/powerpoint/2010/main" val="1131983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Files to Run Examples</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a:cs typeface="Calibri"/>
              </a:rPr>
              <a:t>Download the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4</a:t>
            </a:r>
            <a:endParaRPr lang="en-US" dirty="0"/>
          </a:p>
        </p:txBody>
      </p:sp>
    </p:spTree>
    <p:extLst>
      <p:ext uri="{BB962C8B-B14F-4D97-AF65-F5344CB8AC3E}">
        <p14:creationId xmlns:p14="http://schemas.microsoft.com/office/powerpoint/2010/main" val="210381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699569" y="287111"/>
            <a:ext cx="10596919" cy="6005966"/>
          </a:xfrm>
        </p:spPr>
      </p:pic>
    </p:spTree>
    <p:extLst>
      <p:ext uri="{BB962C8B-B14F-4D97-AF65-F5344CB8AC3E}">
        <p14:creationId xmlns:p14="http://schemas.microsoft.com/office/powerpoint/2010/main" val="2129305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728329472"/>
              </p:ext>
            </p:extLst>
          </p:nvPr>
        </p:nvGraphicFramePr>
        <p:xfrm>
          <a:off x="928786" y="1825625"/>
          <a:ext cx="9807040" cy="3315850"/>
        </p:xfrm>
        <a:graphic>
          <a:graphicData uri="http://schemas.openxmlformats.org/drawingml/2006/table">
            <a:tbl>
              <a:tblPr firstRow="1" bandRow="1">
                <a:tableStyleId>{5C22544A-7EE6-4342-B048-85BDC9FD1C3A}</a:tableStyleId>
              </a:tblPr>
              <a:tblGrid>
                <a:gridCol w="1225880">
                  <a:extLst>
                    <a:ext uri="{9D8B030D-6E8A-4147-A177-3AD203B41FA5}">
                      <a16:colId xmlns:a16="http://schemas.microsoft.com/office/drawing/2014/main" val="177748952"/>
                    </a:ext>
                  </a:extLst>
                </a:gridCol>
                <a:gridCol w="1225880">
                  <a:extLst>
                    <a:ext uri="{9D8B030D-6E8A-4147-A177-3AD203B41FA5}">
                      <a16:colId xmlns:a16="http://schemas.microsoft.com/office/drawing/2014/main" val="1227189952"/>
                    </a:ext>
                  </a:extLst>
                </a:gridCol>
                <a:gridCol w="1225880">
                  <a:extLst>
                    <a:ext uri="{9D8B030D-6E8A-4147-A177-3AD203B41FA5}">
                      <a16:colId xmlns:a16="http://schemas.microsoft.com/office/drawing/2014/main" val="3812690131"/>
                    </a:ext>
                  </a:extLst>
                </a:gridCol>
                <a:gridCol w="1225880">
                  <a:extLst>
                    <a:ext uri="{9D8B030D-6E8A-4147-A177-3AD203B41FA5}">
                      <a16:colId xmlns:a16="http://schemas.microsoft.com/office/drawing/2014/main" val="3968755181"/>
                    </a:ext>
                  </a:extLst>
                </a:gridCol>
                <a:gridCol w="1225880">
                  <a:extLst>
                    <a:ext uri="{9D8B030D-6E8A-4147-A177-3AD203B41FA5}">
                      <a16:colId xmlns:a16="http://schemas.microsoft.com/office/drawing/2014/main" val="3280753076"/>
                    </a:ext>
                  </a:extLst>
                </a:gridCol>
                <a:gridCol w="1225880">
                  <a:extLst>
                    <a:ext uri="{9D8B030D-6E8A-4147-A177-3AD203B41FA5}">
                      <a16:colId xmlns:a16="http://schemas.microsoft.com/office/drawing/2014/main" val="2705341284"/>
                    </a:ext>
                  </a:extLst>
                </a:gridCol>
                <a:gridCol w="1225880">
                  <a:extLst>
                    <a:ext uri="{9D8B030D-6E8A-4147-A177-3AD203B41FA5}">
                      <a16:colId xmlns:a16="http://schemas.microsoft.com/office/drawing/2014/main" val="2795006231"/>
                    </a:ext>
                  </a:extLst>
                </a:gridCol>
                <a:gridCol w="1225880">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err="1">
                          <a:solidFill>
                            <a:schemeClr val="dk1"/>
                          </a:solidFill>
                          <a:latin typeface="+mn-lt"/>
                          <a:ea typeface="+mn-ea"/>
                          <a:cs typeface="+mn-cs"/>
                        </a:rPr>
                        <a:t>Role:Edge-Router</a:t>
                      </a:r>
                      <a:endParaRPr lang="en-US" sz="1000" kern="1200" dirty="0" err="1">
                        <a:solidFill>
                          <a:schemeClr val="dk1"/>
                        </a:solidFill>
                        <a:latin typeface="+mn-lt"/>
                        <a:ea typeface="+mn-ea"/>
                        <a:cs typeface="+mn-cs"/>
                      </a:endParaRPr>
                    </a:p>
                  </a:txBody>
                  <a:tcPr marL="108783" marR="108783" marT="54392" marB="54392"/>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D7E605A-7837-FD21-3FC4-6E59AD1E2F45}"/>
              </a:ext>
            </a:extLst>
          </p:cNvPr>
          <p:cNvPicPr>
            <a:picLocks noGrp="1" noChangeAspect="1"/>
          </p:cNvPicPr>
          <p:nvPr>
            <p:ph idx="1"/>
          </p:nvPr>
        </p:nvPicPr>
        <p:blipFill>
          <a:blip r:embed="rId2"/>
          <a:stretch>
            <a:fillRect/>
          </a:stretch>
        </p:blipFill>
        <p:spPr>
          <a:xfrm>
            <a:off x="233183" y="301625"/>
            <a:ext cx="9310325" cy="5875338"/>
          </a:xfrm>
        </p:spPr>
      </p:pic>
    </p:spTree>
    <p:extLst>
      <p:ext uri="{BB962C8B-B14F-4D97-AF65-F5344CB8AC3E}">
        <p14:creationId xmlns:p14="http://schemas.microsoft.com/office/powerpoint/2010/main" val="310922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5</a:t>
            </a:r>
            <a:endParaRPr lang="en-US" dirty="0"/>
          </a:p>
        </p:txBody>
      </p:sp>
    </p:spTree>
    <p:extLst>
      <p:ext uri="{BB962C8B-B14F-4D97-AF65-F5344CB8AC3E}">
        <p14:creationId xmlns:p14="http://schemas.microsoft.com/office/powerpoint/2010/main" val="4155190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50091" y="559719"/>
            <a:ext cx="11804072" cy="4574059"/>
          </a:xfrm>
        </p:spPr>
      </p:pic>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366385" y="446769"/>
            <a:ext cx="11139916" cy="5759223"/>
          </a:xfrm>
        </p:spPr>
      </p:pic>
    </p:spTree>
    <p:extLst>
      <p:ext uri="{BB962C8B-B14F-4D97-AF65-F5344CB8AC3E}">
        <p14:creationId xmlns:p14="http://schemas.microsoft.com/office/powerpoint/2010/main" val="2680047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33384616"/>
              </p:ext>
            </p:extLst>
          </p:nvPr>
        </p:nvGraphicFramePr>
        <p:xfrm>
          <a:off x="-770561" y="1489752"/>
          <a:ext cx="14044980" cy="4644977"/>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dirty="0"/>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email&#10;&#10;Description automatically generated">
            <a:extLst>
              <a:ext uri="{FF2B5EF4-FFF2-40B4-BE49-F238E27FC236}">
                <a16:creationId xmlns:a16="http://schemas.microsoft.com/office/drawing/2014/main" id="{A45CB365-8096-73BF-6598-555B39999586}"/>
              </a:ext>
            </a:extLst>
          </p:cNvPr>
          <p:cNvPicPr>
            <a:picLocks noGrp="1" noChangeAspect="1"/>
          </p:cNvPicPr>
          <p:nvPr>
            <p:ph idx="1"/>
          </p:nvPr>
        </p:nvPicPr>
        <p:blipFill>
          <a:blip r:embed="rId2"/>
          <a:stretch>
            <a:fillRect/>
          </a:stretch>
        </p:blipFill>
        <p:spPr>
          <a:xfrm>
            <a:off x="236268" y="107661"/>
            <a:ext cx="13169574" cy="6512647"/>
          </a:xfrm>
        </p:spPr>
      </p:pic>
    </p:spTree>
    <p:extLst>
      <p:ext uri="{BB962C8B-B14F-4D97-AF65-F5344CB8AC3E}">
        <p14:creationId xmlns:p14="http://schemas.microsoft.com/office/powerpoint/2010/main" val="2832290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6</a:t>
            </a:r>
            <a:endParaRPr lang="en-US" dirty="0"/>
          </a:p>
        </p:txBody>
      </p:sp>
    </p:spTree>
    <p:extLst>
      <p:ext uri="{BB962C8B-B14F-4D97-AF65-F5344CB8AC3E}">
        <p14:creationId xmlns:p14="http://schemas.microsoft.com/office/powerpoint/2010/main" val="3902832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L2DC to L3 DC</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4 Edge Routers and 2 Core Routers routes a L3DC using L3LS Studio to an L2 DC using the Campus Studio.</a:t>
            </a:r>
          </a:p>
          <a:p>
            <a:r>
              <a:rPr lang="en-US">
                <a:ea typeface="Calibri"/>
                <a:cs typeface="Calibri"/>
              </a:rPr>
              <a:t>On the border </a:t>
            </a:r>
            <a:r>
              <a:rPr lang="en-US" err="1">
                <a:ea typeface="Calibri"/>
                <a:cs typeface="Calibri"/>
              </a:rPr>
              <a:t>leafs</a:t>
            </a:r>
            <a:r>
              <a:rPr lang="en-US">
                <a:ea typeface="Calibri"/>
                <a:cs typeface="Calibri"/>
              </a:rPr>
              <a:t> on the L3 DC BGP to OSPF redistribution is configured using the Enterprise Routing Studio</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631467" y="763443"/>
            <a:ext cx="11030666" cy="4702319"/>
          </a:xfrm>
        </p:spPr>
      </p:pic>
    </p:spTree>
    <p:extLst>
      <p:ext uri="{BB962C8B-B14F-4D97-AF65-F5344CB8AC3E}">
        <p14:creationId xmlns:p14="http://schemas.microsoft.com/office/powerpoint/2010/main" val="1990523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346419878"/>
              </p:ext>
            </p:extLst>
          </p:nvPr>
        </p:nvGraphicFramePr>
        <p:xfrm>
          <a:off x="1763731" y="779123"/>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50" b="1" i="0" u="none" strike="noStrike" noProof="0" err="1"/>
                        <a:t>Role</a:t>
                      </a:r>
                      <a:r>
                        <a:rPr lang="en-US" sz="1050" b="0" i="0" u="none" strike="noStrike" noProof="0" err="1"/>
                        <a:t>:Spine</a:t>
                      </a:r>
                      <a:endParaRPr lang="en-US" sz="1050" err="1"/>
                    </a:p>
                  </a:txBody>
                  <a:tcPr marL="108783" marR="108783" marT="54392" marB="54392"/>
                </a:tc>
                <a:tc>
                  <a:txBody>
                    <a:bodyPr/>
                    <a:lstStyle/>
                    <a:p>
                      <a:pPr lvl="0">
                        <a:buNone/>
                      </a:pPr>
                      <a:r>
                        <a:rPr lang="en-US" sz="1050" b="1" i="0" u="none" strike="noStrike" noProof="0" err="1">
                          <a:latin typeface="Calibri"/>
                        </a:rPr>
                        <a:t>Role</a:t>
                      </a:r>
                      <a:r>
                        <a:rPr lang="en-US" sz="1050" b="0" i="0" u="none" strike="noStrike" noProof="0" err="1">
                          <a:latin typeface="Calibri"/>
                        </a:rPr>
                        <a:t>:Spine</a:t>
                      </a:r>
                      <a:endParaRPr lang="en-US" sz="1050"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endParaRPr lang="en-US" sz="21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DC Pod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:1</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:1</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5DBD88F-23C7-FE45-DD9B-030FE1CA4BFC}"/>
              </a:ext>
            </a:extLst>
          </p:cNvPr>
          <p:cNvPicPr>
            <a:picLocks noGrp="1" noChangeAspect="1"/>
          </p:cNvPicPr>
          <p:nvPr>
            <p:ph idx="1"/>
          </p:nvPr>
        </p:nvPicPr>
        <p:blipFill>
          <a:blip r:embed="rId2"/>
          <a:stretch>
            <a:fillRect/>
          </a:stretch>
        </p:blipFill>
        <p:spPr>
          <a:xfrm>
            <a:off x="378246" y="236971"/>
            <a:ext cx="11061435" cy="5810683"/>
          </a:xfrm>
        </p:spPr>
      </p:pic>
    </p:spTree>
    <p:extLst>
      <p:ext uri="{BB962C8B-B14F-4D97-AF65-F5344CB8AC3E}">
        <p14:creationId xmlns:p14="http://schemas.microsoft.com/office/powerpoint/2010/main" val="84653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t>
            </a:r>
            <a:r>
              <a:rPr lang="en-US" dirty="0" err="1">
                <a:cs typeface="Calibri Light"/>
              </a:rPr>
              <a:t>Advanted</a:t>
            </a:r>
            <a:r>
              <a:rPr lang="en-US" dirty="0">
                <a:cs typeface="Calibri Light"/>
              </a:rPr>
              <a:t>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Tree>
    <p:extLst>
      <p:ext uri="{BB962C8B-B14F-4D97-AF65-F5344CB8AC3E}">
        <p14:creationId xmlns:p14="http://schemas.microsoft.com/office/powerpoint/2010/main" val="347902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Jackson;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49</Slides>
  <Notes>0</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Routing Studio Examples</vt:lpstr>
      <vt:lpstr>Overview</vt:lpstr>
      <vt:lpstr>Files to Run Examples</vt:lpstr>
      <vt:lpstr>PowerPoint Presentation</vt:lpstr>
      <vt:lpstr>Launch the Advanted Routing ATD</vt:lpstr>
      <vt:lpstr>Complete Topology of the  ATD</vt:lpstr>
      <vt:lpstr>Enable Export/Import of Studios data files This is an Alpha feature and needs to be enabled in Jackson; the current ATD release. This allows the example files that go with these slides to be loaded.</vt:lpstr>
      <vt:lpstr>Import Enterprise Routing Studio into ATD</vt:lpstr>
      <vt:lpstr>Import the Inputs for each Studio for each example</vt:lpstr>
      <vt:lpstr>Note: submit workspace if upgrading to Kent this adds the new Studio</vt:lpstr>
      <vt:lpstr>Other Notes</vt:lpstr>
      <vt:lpstr>Example 1 Routing between DCs with L2EVPN</vt:lpstr>
      <vt:lpstr>Example1: Routing Between 2 Data Centers L2 EVPN and L3 Edge on Enterprise Routers</vt:lpstr>
      <vt:lpstr>Routing Between 2 DCs, L2EVPN in each DC</vt:lpstr>
      <vt:lpstr>Tags</vt:lpstr>
      <vt:lpstr>PowerPoint Presentation</vt:lpstr>
      <vt:lpstr>TAGs for example 1</vt:lpstr>
      <vt:lpstr>Device Selection</vt:lpstr>
      <vt:lpstr>Example 2 Routing between DCs L3EVPN</vt:lpstr>
      <vt:lpstr>Example2: Routing Between 2 Data Centers L3EVPN and eBGP from Border Leaf to Enterprise Router</vt:lpstr>
      <vt:lpstr>Routing Between 2 DCs, L3EVPN in each DC</vt:lpstr>
      <vt:lpstr>Tags</vt:lpstr>
      <vt:lpstr>PowerPoint Presentation</vt:lpstr>
      <vt:lpstr>TAGs for example 2 – the DC border routers have additional tags from the previous example</vt:lpstr>
      <vt:lpstr>Device Selection</vt:lpstr>
      <vt:lpstr>Example 3</vt:lpstr>
      <vt:lpstr>Example3: Routing Between 2 Data Centers  L3EVPN is the Core Network and in the DCs</vt:lpstr>
      <vt:lpstr>PowerPoint Presentation</vt:lpstr>
      <vt:lpstr>Tags</vt:lpstr>
      <vt:lpstr>PowerPoint Presentation</vt:lpstr>
      <vt:lpstr>Device Selection</vt:lpstr>
      <vt:lpstr>Example 4</vt:lpstr>
      <vt:lpstr>Example4:  Routing OSPF Campus and eBGP to ISP Campus receives Default Route Campus edge router has full Internet routes</vt:lpstr>
      <vt:lpstr>PowerPoint Presentation</vt:lpstr>
      <vt:lpstr>Tags</vt:lpstr>
      <vt:lpstr>PowerPoint Presentation</vt:lpstr>
      <vt:lpstr>Device Selection</vt:lpstr>
      <vt:lpstr>Example 5</vt:lpstr>
      <vt:lpstr>Example5: Routing OSPF Campus to Campus + L2 vlan stretch between Campus</vt:lpstr>
      <vt:lpstr>PowerPoint Presentation</vt:lpstr>
      <vt:lpstr>Tags</vt:lpstr>
      <vt:lpstr>PowerPoint Presentation</vt:lpstr>
      <vt:lpstr>Device Selection</vt:lpstr>
      <vt:lpstr>Example 6</vt:lpstr>
      <vt:lpstr>Example6: L2DC to L3 DC L3 DC has no overlay and runs OSPF on Border Leafs</vt:lpstr>
      <vt:lpstr>PowerPoint Presentation</vt:lpstr>
      <vt:lpstr>Tags</vt:lpstr>
      <vt:lpstr>PowerPoint Presentation</vt:lpstr>
      <vt:lpstr>Device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399</cp:revision>
  <dcterms:created xsi:type="dcterms:W3CDTF">2022-04-04T16:45:18Z</dcterms:created>
  <dcterms:modified xsi:type="dcterms:W3CDTF">2022-04-09T20:37:58Z</dcterms:modified>
</cp:coreProperties>
</file>